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6CD3D9B-0BFE-498F-884C-8B8FECE67411}" type="datetimeFigureOut">
              <a:rPr lang="ar-SA" smtClean="0"/>
              <a:t>04/06/1446</a:t>
            </a:fld>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A6AB76-44E6-4125-987C-BD319211E34C}"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6CD3D9B-0BFE-498F-884C-8B8FECE67411}" type="datetimeFigureOut">
              <a:rPr lang="ar-SA" smtClean="0"/>
              <a:t>04/06/1446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D2A6AB76-44E6-4125-987C-BD319211E34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96CD3D9B-0BFE-498F-884C-8B8FECE67411}" type="datetimeFigureOut">
              <a:rPr lang="ar-SA" smtClean="0"/>
              <a:t>04/06/1446</a:t>
            </a:fld>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D2A6AB76-44E6-4125-987C-BD319211E34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96CD3D9B-0BFE-498F-884C-8B8FECE67411}" type="datetimeFigureOut">
              <a:rPr lang="ar-SA" smtClean="0"/>
              <a:t>04/06/1446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D2A6AB76-44E6-4125-987C-BD319211E34C}" type="slidenum">
              <a:rPr lang="ar-SA" smtClean="0"/>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96CD3D9B-0BFE-498F-884C-8B8FECE67411}" type="datetimeFigureOut">
              <a:rPr lang="ar-SA" smtClean="0"/>
              <a:t>04/06/1446</a:t>
            </a:fld>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A6AB76-44E6-4125-987C-BD319211E34C}" type="slidenum">
              <a:rPr lang="ar-SA" smtClean="0"/>
              <a:t>‹#›</a:t>
            </a:fld>
            <a:endParaRPr lang="ar-SA"/>
          </a:p>
        </p:txBody>
      </p:sp>
      <p:sp>
        <p:nvSpPr>
          <p:cNvPr id="14" name="عنصر نائب للتذييل 13"/>
          <p:cNvSpPr>
            <a:spLocks noGrp="1"/>
          </p:cNvSpPr>
          <p:nvPr>
            <p:ph type="ftr" sz="quarter" idx="12"/>
          </p:nvPr>
        </p:nvSpPr>
        <p:spPr/>
        <p:txBody>
          <a:bodyPr/>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96CD3D9B-0BFE-498F-884C-8B8FECE67411}" type="datetimeFigureOut">
              <a:rPr lang="ar-SA" smtClean="0"/>
              <a:t>04/06/1446</a:t>
            </a:fld>
            <a:endParaRPr lang="ar-SA"/>
          </a:p>
        </p:txBody>
      </p:sp>
      <p:sp>
        <p:nvSpPr>
          <p:cNvPr id="10" name="عنصر نائب لرقم الشريحة 9"/>
          <p:cNvSpPr>
            <a:spLocks noGrp="1"/>
          </p:cNvSpPr>
          <p:nvPr>
            <p:ph type="sldNum" sz="quarter" idx="16"/>
          </p:nvPr>
        </p:nvSpPr>
        <p:spPr/>
        <p:txBody>
          <a:bodyPr rtlCol="0"/>
          <a:lstStyle/>
          <a:p>
            <a:fld id="{D2A6AB76-44E6-4125-987C-BD319211E34C}" type="slidenum">
              <a:rPr lang="ar-SA" smtClean="0"/>
              <a:t>‹#›</a:t>
            </a:fld>
            <a:endParaRPr lang="ar-SA"/>
          </a:p>
        </p:txBody>
      </p:sp>
      <p:sp>
        <p:nvSpPr>
          <p:cNvPr id="12" name="عنصر نائب للتذييل 11"/>
          <p:cNvSpPr>
            <a:spLocks noGrp="1"/>
          </p:cNvSpPr>
          <p:nvPr>
            <p:ph type="ftr" sz="quarter" idx="17"/>
          </p:nvPr>
        </p:nvSpPr>
        <p:spPr/>
        <p:txBody>
          <a:bodyPr rtlCol="0"/>
          <a:lstStyle/>
          <a:p>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96CD3D9B-0BFE-498F-884C-8B8FECE67411}" type="datetimeFigureOut">
              <a:rPr lang="ar-SA" smtClean="0"/>
              <a:t>04/06/1446</a:t>
            </a:fld>
            <a:endParaRPr lang="ar-SA"/>
          </a:p>
        </p:txBody>
      </p:sp>
      <p:sp>
        <p:nvSpPr>
          <p:cNvPr id="12" name="عنصر نائب لرقم الشريحة 11"/>
          <p:cNvSpPr>
            <a:spLocks noGrp="1"/>
          </p:cNvSpPr>
          <p:nvPr>
            <p:ph type="sldNum" sz="quarter" idx="16"/>
          </p:nvPr>
        </p:nvSpPr>
        <p:spPr/>
        <p:txBody>
          <a:bodyPr rtlCol="0"/>
          <a:lstStyle/>
          <a:p>
            <a:fld id="{D2A6AB76-44E6-4125-987C-BD319211E34C}" type="slidenum">
              <a:rPr lang="ar-SA" smtClean="0"/>
              <a:t>‹#›</a:t>
            </a:fld>
            <a:endParaRPr lang="ar-SA"/>
          </a:p>
        </p:txBody>
      </p:sp>
      <p:sp>
        <p:nvSpPr>
          <p:cNvPr id="14" name="عنصر نائب للتذييل 13"/>
          <p:cNvSpPr>
            <a:spLocks noGrp="1"/>
          </p:cNvSpPr>
          <p:nvPr>
            <p:ph type="ftr" sz="quarter" idx="17"/>
          </p:nvPr>
        </p:nvSpPr>
        <p:spPr/>
        <p:txBody>
          <a:bodyPr rtlCol="0"/>
          <a:lstStyle/>
          <a:p>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96CD3D9B-0BFE-498F-884C-8B8FECE67411}" type="datetimeFigureOut">
              <a:rPr lang="ar-SA" smtClean="0"/>
              <a:t>04/06/1446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D2A6AB76-44E6-4125-987C-BD319211E34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CD3D9B-0BFE-498F-884C-8B8FECE67411}" type="datetimeFigureOut">
              <a:rPr lang="ar-SA" smtClean="0"/>
              <a:t>04/06/1446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D2A6AB76-44E6-4125-987C-BD319211E34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96CD3D9B-0BFE-498F-884C-8B8FECE67411}" type="datetimeFigureOut">
              <a:rPr lang="ar-SA" smtClean="0"/>
              <a:t>04/06/1446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D2A6AB76-44E6-4125-987C-BD319211E34C}" type="slidenum">
              <a:rPr lang="ar-SA" smtClean="0"/>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96CD3D9B-0BFE-498F-884C-8B8FECE67411}" type="datetimeFigureOut">
              <a:rPr lang="ar-SA" smtClean="0"/>
              <a:t>04/06/1446</a:t>
            </a:fld>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D2A6AB76-44E6-4125-987C-BD319211E34C}" type="slidenum">
              <a:rPr lang="ar-SA" smtClean="0"/>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6CD3D9B-0BFE-498F-884C-8B8FECE67411}" type="datetimeFigureOut">
              <a:rPr lang="ar-SA" smtClean="0"/>
              <a:t>04/06/1446</a:t>
            </a:fld>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A6AB76-44E6-4125-987C-BD319211E34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t>Administering the test </a:t>
            </a:r>
            <a:endParaRPr lang="ar-SA" dirty="0"/>
          </a:p>
        </p:txBody>
      </p:sp>
      <p:sp>
        <p:nvSpPr>
          <p:cNvPr id="3" name="عنوان فرعي 2"/>
          <p:cNvSpPr>
            <a:spLocks noGrp="1"/>
          </p:cNvSpPr>
          <p:nvPr>
            <p:ph type="subTitle" idx="1"/>
          </p:nvPr>
        </p:nvSpPr>
        <p:spPr/>
        <p:txBody>
          <a:bodyPr/>
          <a:lstStyle/>
          <a:p>
            <a:r>
              <a:rPr lang="en-US" dirty="0" smtClean="0"/>
              <a:t>Dr. </a:t>
            </a:r>
            <a:r>
              <a:rPr lang="en-US" dirty="0" err="1" smtClean="0"/>
              <a:t>Jawad</a:t>
            </a:r>
            <a:r>
              <a:rPr lang="en-US" dirty="0" smtClean="0"/>
              <a:t> K. Jabir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Administering the test </a:t>
            </a:r>
            <a:endParaRPr lang="ar-SA" dirty="0"/>
          </a:p>
        </p:txBody>
      </p:sp>
      <p:sp>
        <p:nvSpPr>
          <p:cNvPr id="3" name="عنصر نائب للمحتوى 2"/>
          <p:cNvSpPr>
            <a:spLocks noGrp="1"/>
          </p:cNvSpPr>
          <p:nvPr>
            <p:ph sz="quarter" idx="1"/>
          </p:nvPr>
        </p:nvSpPr>
        <p:spPr/>
        <p:txBody>
          <a:bodyPr/>
          <a:lstStyle/>
          <a:p>
            <a:pPr algn="just" rtl="0"/>
            <a:r>
              <a:rPr lang="en-US" b="1" dirty="0" smtClean="0"/>
              <a:t>When administering the test, what details should you attend to in order to help students achieve optimal performance?</a:t>
            </a:r>
          </a:p>
          <a:p>
            <a:pPr algn="just" rtl="0"/>
            <a:r>
              <a:rPr lang="en-US" b="1" dirty="0" smtClean="0"/>
              <a:t>How will you reduce unnecessary anxiety in students, raise their confidence, and help them view the test as an opportunity to learn?</a:t>
            </a:r>
          </a:p>
          <a:p>
            <a:pPr algn="just" rtl="0"/>
            <a:endParaRPr lang="ar-SA"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Pre-test considerations</a:t>
            </a:r>
            <a:endParaRPr lang="ar-SA" dirty="0"/>
          </a:p>
        </p:txBody>
      </p:sp>
      <p:sp>
        <p:nvSpPr>
          <p:cNvPr id="3" name="عنصر نائب للمحتوى 2"/>
          <p:cNvSpPr>
            <a:spLocks noGrp="1"/>
          </p:cNvSpPr>
          <p:nvPr>
            <p:ph sz="quarter" idx="1"/>
          </p:nvPr>
        </p:nvSpPr>
        <p:spPr/>
        <p:txBody>
          <a:bodyPr>
            <a:normAutofit fontScale="92500" lnSpcReduction="10000"/>
          </a:bodyPr>
          <a:lstStyle/>
          <a:p>
            <a:pPr algn="just" rtl="0">
              <a:buNone/>
            </a:pPr>
            <a:r>
              <a:rPr lang="en-US" b="1" dirty="0" smtClean="0"/>
              <a:t>1. Provide appropriate pre-test information on a. the conditions for the test (time limits, no portable electronics, breaks, etc.). b. materials that students should bring with them. c. the kinds of items (item types) that will be on the test. d. suggestions of strategies for optimal performance. e. evaluation criteria (rubrics, show benchmark samples).</a:t>
            </a:r>
          </a:p>
          <a:p>
            <a:pPr algn="just" rtl="0">
              <a:buNone/>
            </a:pPr>
            <a:r>
              <a:rPr lang="en-US" b="1" dirty="0" smtClean="0"/>
              <a:t> 2. Offer a review of components </a:t>
            </a:r>
            <a:r>
              <a:rPr lang="en-US" b="1" dirty="0"/>
              <a:t>o</a:t>
            </a:r>
            <a:r>
              <a:rPr lang="en-US" b="1" dirty="0" smtClean="0"/>
              <a:t>f narrative and description essays.</a:t>
            </a:r>
          </a:p>
          <a:p>
            <a:pPr algn="just" rtl="0">
              <a:buNone/>
            </a:pPr>
            <a:r>
              <a:rPr lang="en-US" b="1" dirty="0" smtClean="0"/>
              <a:t> 3. Give students a chance to ask any questions, and provide responses. </a:t>
            </a:r>
            <a:endParaRPr lang="ar-SA"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Test administration details:</a:t>
            </a:r>
            <a:endParaRPr lang="ar-SA" dirty="0"/>
          </a:p>
        </p:txBody>
      </p:sp>
      <p:sp>
        <p:nvSpPr>
          <p:cNvPr id="3" name="عنصر نائب للمحتوى 2"/>
          <p:cNvSpPr>
            <a:spLocks noGrp="1"/>
          </p:cNvSpPr>
          <p:nvPr>
            <p:ph sz="quarter" idx="1"/>
          </p:nvPr>
        </p:nvSpPr>
        <p:spPr/>
        <p:txBody>
          <a:bodyPr>
            <a:normAutofit fontScale="77500" lnSpcReduction="20000"/>
          </a:bodyPr>
          <a:lstStyle/>
          <a:p>
            <a:pPr algn="just" rtl="0">
              <a:buNone/>
            </a:pPr>
            <a:r>
              <a:rPr lang="en-US" b="1" dirty="0" smtClean="0"/>
              <a:t>4. Arrive early and see to it that the classroom conditions (lighting, temperature, a clock that all can see clearly, furniture arrangement, etc.) are conducive.</a:t>
            </a:r>
          </a:p>
          <a:p>
            <a:pPr algn="just" rtl="0">
              <a:buNone/>
            </a:pPr>
            <a:r>
              <a:rPr lang="en-US" b="1" dirty="0" smtClean="0"/>
              <a:t> 5. If audio or video or other technology is needed for administration, try everything out in advance. </a:t>
            </a:r>
          </a:p>
          <a:p>
            <a:pPr algn="just" rtl="0">
              <a:buNone/>
            </a:pPr>
            <a:r>
              <a:rPr lang="en-US" b="1" dirty="0" smtClean="0"/>
              <a:t>6. Have extra paper, writing instruments, or other response materials on hand.</a:t>
            </a:r>
          </a:p>
          <a:p>
            <a:pPr algn="just" rtl="0">
              <a:buNone/>
            </a:pPr>
            <a:r>
              <a:rPr lang="en-US" b="1" dirty="0" smtClean="0"/>
              <a:t> 7. Start on time. </a:t>
            </a:r>
          </a:p>
          <a:p>
            <a:pPr algn="just" rtl="0">
              <a:buNone/>
            </a:pPr>
            <a:r>
              <a:rPr lang="en-US" b="1" dirty="0" smtClean="0"/>
              <a:t> 8. Distribute the test itself.</a:t>
            </a:r>
          </a:p>
          <a:p>
            <a:pPr algn="just" rtl="0">
              <a:buNone/>
            </a:pPr>
            <a:r>
              <a:rPr lang="en-US" b="1" dirty="0" smtClean="0"/>
              <a:t>9. Remain quietly seated at the teacher’s desk, available for questions from students as they proceed. </a:t>
            </a:r>
          </a:p>
          <a:p>
            <a:pPr algn="just" rtl="0">
              <a:buNone/>
            </a:pPr>
            <a:r>
              <a:rPr lang="en-US" b="1" dirty="0" smtClean="0"/>
              <a:t>10. For a timed test, warn students when time is about to run out, and encourage them to complete their work.</a:t>
            </a:r>
            <a:endParaRPr lang="ar-SA"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TotalTime>
  <Words>295</Words>
  <Application>Microsoft Office PowerPoint</Application>
  <PresentationFormat>عرض على الشاشة (3:4)‏</PresentationFormat>
  <Paragraphs>17</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ألوان متوسطة</vt:lpstr>
      <vt:lpstr>Administering the test </vt:lpstr>
      <vt:lpstr>Administering the test </vt:lpstr>
      <vt:lpstr>Pre-test considerations</vt:lpstr>
      <vt:lpstr>Test administration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Administering the test</dc:title>
  <dc:creator>UST</dc:creator>
  <cp:lastModifiedBy>UST</cp:lastModifiedBy>
  <cp:revision>2</cp:revision>
  <dcterms:created xsi:type="dcterms:W3CDTF">2024-12-05T17:41:26Z</dcterms:created>
  <dcterms:modified xsi:type="dcterms:W3CDTF">2024-12-05T17:54:03Z</dcterms:modified>
</cp:coreProperties>
</file>